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DM Sans Medium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exend"/>
      <p:regular r:id="rId55"/>
      <p:bold r:id="rId56"/>
    </p:embeddedFont>
    <p:embeddedFont>
      <p:font typeface="DM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DMSansMedium-bold.fntdata"/><Relationship Id="rId43" Type="http://schemas.openxmlformats.org/officeDocument/2006/relationships/font" Target="fonts/DMSansMedium-regular.fntdata"/><Relationship Id="rId46" Type="http://schemas.openxmlformats.org/officeDocument/2006/relationships/font" Target="fonts/DMSansMedium-boldItalic.fntdata"/><Relationship Id="rId45" Type="http://schemas.openxmlformats.org/officeDocument/2006/relationships/font" Target="fonts/DM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DM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Lexend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DMSans-regular.fntdata"/><Relationship Id="rId12" Type="http://schemas.openxmlformats.org/officeDocument/2006/relationships/slide" Target="slides/slide7.xml"/><Relationship Id="rId56" Type="http://schemas.openxmlformats.org/officeDocument/2006/relationships/font" Target="fonts/Lexend-bold.fntdata"/><Relationship Id="rId15" Type="http://schemas.openxmlformats.org/officeDocument/2006/relationships/slide" Target="slides/slide10.xml"/><Relationship Id="rId59" Type="http://schemas.openxmlformats.org/officeDocument/2006/relationships/font" Target="fonts/DMSans-italic.fntdata"/><Relationship Id="rId14" Type="http://schemas.openxmlformats.org/officeDocument/2006/relationships/slide" Target="slides/slide9.xml"/><Relationship Id="rId58" Type="http://schemas.openxmlformats.org/officeDocument/2006/relationships/font" Target="fonts/DM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391e91f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391e91f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c2732c95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c2732c9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aaf346f2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daaf346f2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c2732c95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dc2732c95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c2732c95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dc2732c95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2c1e2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c2c1e2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c2c1e24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dc2c1e24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998d834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03998d834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3998d834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3998d834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3998d834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3998d834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3998d834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3998d834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64d207cb8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64d207cb8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daaf346f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daaf346f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c2732c95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dc2732c95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dc2732c95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dc2732c95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aaf346f2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aaf346f2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c2732c95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dc2732c95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dc2732c95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dc2732c95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dc2732c95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dc2732c95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3998d834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03998d834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03998d834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03998d834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daaf346f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daaf346f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aaf346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aaf346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da3a724f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da3a724f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daaf346f2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daaf346f2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daaf346f25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daaf346f25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d391e91f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d391e91f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aaf346f2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aaf346f2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391e91f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391e91f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2732c9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c2732c9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aaf346f2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aaf346f2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aaf346f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daaf346f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c2732c9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c2732c9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8.png"/><Relationship Id="rId22" Type="http://schemas.openxmlformats.org/officeDocument/2006/relationships/image" Target="../media/image17.png"/><Relationship Id="rId10" Type="http://schemas.openxmlformats.org/officeDocument/2006/relationships/image" Target="../media/image7.png"/><Relationship Id="rId21" Type="http://schemas.openxmlformats.org/officeDocument/2006/relationships/image" Target="../media/image27.png"/><Relationship Id="rId13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7" Type="http://schemas.openxmlformats.org/officeDocument/2006/relationships/image" Target="../media/image21.png"/><Relationship Id="rId16" Type="http://schemas.openxmlformats.org/officeDocument/2006/relationships/image" Target="../media/image16.png"/><Relationship Id="rId5" Type="http://schemas.openxmlformats.org/officeDocument/2006/relationships/image" Target="../media/image12.png"/><Relationship Id="rId19" Type="http://schemas.openxmlformats.org/officeDocument/2006/relationships/image" Target="../media/image32.png"/><Relationship Id="rId6" Type="http://schemas.openxmlformats.org/officeDocument/2006/relationships/image" Target="../media/image20.png"/><Relationship Id="rId18" Type="http://schemas.openxmlformats.org/officeDocument/2006/relationships/image" Target="../media/image30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28.jp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75" y="400200"/>
            <a:ext cx="5232059" cy="41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3"/>
          <p:cNvGrpSpPr/>
          <p:nvPr/>
        </p:nvGrpSpPr>
        <p:grpSpPr>
          <a:xfrm>
            <a:off x="1593000" y="2294837"/>
            <a:ext cx="5957975" cy="643500"/>
            <a:chOff x="1593000" y="2322568"/>
            <a:chExt cx="5957975" cy="643500"/>
          </a:xfrm>
        </p:grpSpPr>
        <p:sp>
          <p:nvSpPr>
            <p:cNvPr id="305" name="Google Shape;305;p2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Modelo Forecasting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2" name="Google Shape;312;p23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3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314" name="Google Shape;314;p23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315" name="Google Shape;315;p2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22" name="Google Shape;322;p23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323" name="Google Shape;323;p2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7" name="Google Shape;327;p2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0" name="Google Shape;330;p23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331" name="Google Shape;331;p2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2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38" name="Google Shape;338;p23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339" name="Google Shape;339;p23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340" name="Google Shape;340;p2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46" name="Google Shape;346;p2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7" name="Google Shape;347;p23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348" name="Google Shape;348;p2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4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60" name="Google Shape;360;p24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Machine Learning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62" name="Google Shape;362;p24"/>
          <p:cNvSpPr txBox="1"/>
          <p:nvPr/>
        </p:nvSpPr>
        <p:spPr>
          <a:xfrm>
            <a:off x="6598275" y="853250"/>
            <a:ext cx="254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“¡Pronosticar es el arte de decir lo que sucederá y luego explicar por qué no sucedió!”</a:t>
            </a:r>
            <a:endParaRPr/>
          </a:p>
        </p:txBody>
      </p:sp>
      <p:grpSp>
        <p:nvGrpSpPr>
          <p:cNvPr id="363" name="Google Shape;363;p24"/>
          <p:cNvGrpSpPr/>
          <p:nvPr/>
        </p:nvGrpSpPr>
        <p:grpSpPr>
          <a:xfrm>
            <a:off x="0" y="318400"/>
            <a:ext cx="6488862" cy="2421311"/>
            <a:chOff x="0" y="318400"/>
            <a:chExt cx="6488862" cy="2421311"/>
          </a:xfrm>
        </p:grpSpPr>
        <p:pic>
          <p:nvPicPr>
            <p:cNvPr id="364" name="Google Shape;36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4525" y="318400"/>
              <a:ext cx="3914337" cy="2421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4"/>
            <p:cNvSpPr txBox="1"/>
            <p:nvPr/>
          </p:nvSpPr>
          <p:spPr>
            <a:xfrm>
              <a:off x="0" y="1099550"/>
              <a:ext cx="254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292929"/>
                  </a:solidFill>
                  <a:latin typeface="DM Sans"/>
                  <a:ea typeface="DM Sans"/>
                  <a:cs typeface="DM Sans"/>
                  <a:sym typeface="DM Sans"/>
                </a:rPr>
                <a:t>Análisis de Series de tiempo y Forecasting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66" name="Google Shape;366;p24"/>
          <p:cNvGrpSpPr/>
          <p:nvPr/>
        </p:nvGrpSpPr>
        <p:grpSpPr>
          <a:xfrm>
            <a:off x="374148" y="1912248"/>
            <a:ext cx="8392679" cy="2642411"/>
            <a:chOff x="374148" y="1912248"/>
            <a:chExt cx="8392679" cy="2642411"/>
          </a:xfrm>
        </p:grpSpPr>
        <p:grpSp>
          <p:nvGrpSpPr>
            <p:cNvPr id="367" name="Google Shape;367;p24"/>
            <p:cNvGrpSpPr/>
            <p:nvPr/>
          </p:nvGrpSpPr>
          <p:grpSpPr>
            <a:xfrm rot="2810394">
              <a:off x="704426" y="2240583"/>
              <a:ext cx="1553804" cy="1628285"/>
              <a:chOff x="1293736" y="1258050"/>
              <a:chExt cx="2547000" cy="2547000"/>
            </a:xfrm>
          </p:grpSpPr>
          <p:sp>
            <p:nvSpPr>
              <p:cNvPr id="368" name="Google Shape;368;p24"/>
              <p:cNvSpPr/>
              <p:nvPr/>
            </p:nvSpPr>
            <p:spPr>
              <a:xfrm rot="2700000">
                <a:off x="2286374" y="1011412"/>
                <a:ext cx="561726" cy="3040276"/>
              </a:xfrm>
              <a:prstGeom prst="roundRect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4"/>
              <p:cNvSpPr txBox="1"/>
              <p:nvPr/>
            </p:nvSpPr>
            <p:spPr>
              <a:xfrm rot="-2700000">
                <a:off x="1392198" y="2310688"/>
                <a:ext cx="2332604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Objetivos</a:t>
                </a:r>
                <a:endParaRPr b="1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0" name="Google Shape;370;p24"/>
            <p:cNvGrpSpPr/>
            <p:nvPr/>
          </p:nvGrpSpPr>
          <p:grpSpPr>
            <a:xfrm rot="2640721">
              <a:off x="6817037" y="2279587"/>
              <a:ext cx="1650322" cy="1575706"/>
              <a:chOff x="1293736" y="1258050"/>
              <a:chExt cx="2547000" cy="2547000"/>
            </a:xfrm>
          </p:grpSpPr>
          <p:sp>
            <p:nvSpPr>
              <p:cNvPr id="371" name="Google Shape;371;p24"/>
              <p:cNvSpPr/>
              <p:nvPr/>
            </p:nvSpPr>
            <p:spPr>
              <a:xfrm rot="2700000">
                <a:off x="2286374" y="1011412"/>
                <a:ext cx="561726" cy="3040276"/>
              </a:xfrm>
              <a:prstGeom prst="roundRect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4"/>
              <p:cNvSpPr txBox="1"/>
              <p:nvPr/>
            </p:nvSpPr>
            <p:spPr>
              <a:xfrm rot="-2700000">
                <a:off x="1401029" y="2319322"/>
                <a:ext cx="2332604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Planes</a:t>
                </a:r>
                <a:endParaRPr b="1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73" name="Google Shape;373;p24"/>
            <p:cNvSpPr/>
            <p:nvPr/>
          </p:nvSpPr>
          <p:spPr>
            <a:xfrm rot="5902294">
              <a:off x="4431601" y="3444508"/>
              <a:ext cx="352354" cy="1869002"/>
            </a:xfrm>
            <a:prstGeom prst="roundRect">
              <a:avLst>
                <a:gd fmla="val 50000" name="adj"/>
              </a:avLst>
            </a:prstGeom>
            <a:solidFill>
              <a:srgbClr val="741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 txBox="1"/>
            <p:nvPr/>
          </p:nvSpPr>
          <p:spPr>
            <a:xfrm rot="5034">
              <a:off x="3899579" y="4241135"/>
              <a:ext cx="1434002" cy="246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Forecasting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75" name="Google Shape;375;p24"/>
            <p:cNvCxnSpPr>
              <a:stCxn id="368" idx="3"/>
              <a:endCxn id="373" idx="2"/>
            </p:cNvCxnSpPr>
            <p:nvPr/>
          </p:nvCxnSpPr>
          <p:spPr>
            <a:xfrm flipH="1" rot="-5400000">
              <a:off x="2001517" y="2705770"/>
              <a:ext cx="1144800" cy="21990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76" name="Google Shape;376;p24"/>
            <p:cNvCxnSpPr>
              <a:stCxn id="368" idx="0"/>
              <a:endCxn id="371" idx="2"/>
            </p:cNvCxnSpPr>
            <p:nvPr/>
          </p:nvCxnSpPr>
          <p:spPr>
            <a:xfrm>
              <a:off x="2415847" y="3047201"/>
              <a:ext cx="4277100" cy="273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77" name="Google Shape;377;p24"/>
            <p:cNvCxnSpPr>
              <a:stCxn id="373" idx="0"/>
              <a:endCxn id="371" idx="3"/>
            </p:cNvCxnSpPr>
            <p:nvPr/>
          </p:nvCxnSpPr>
          <p:spPr>
            <a:xfrm flipH="1" rot="10800000">
              <a:off x="5542278" y="3247559"/>
              <a:ext cx="2109600" cy="11328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378" name="Google Shape;378;p24"/>
            <p:cNvSpPr txBox="1"/>
            <p:nvPr/>
          </p:nvSpPr>
          <p:spPr>
            <a:xfrm>
              <a:off x="3280125" y="3461025"/>
              <a:ext cx="254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38761D"/>
                  </a:solidFill>
                  <a:latin typeface="DM Sans"/>
                  <a:ea typeface="DM Sans"/>
                  <a:cs typeface="DM Sans"/>
                  <a:sym typeface="DM Sans"/>
                </a:rPr>
                <a:t>Ventas Totales</a:t>
              </a:r>
              <a:endParaRPr b="1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5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84" name="Google Shape;384;p25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86" name="Google Shape;386;p25"/>
          <p:cNvSpPr txBox="1"/>
          <p:nvPr/>
        </p:nvSpPr>
        <p:spPr>
          <a:xfrm>
            <a:off x="1606625" y="610013"/>
            <a:ext cx="2266500" cy="3693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Modelo simple por defecto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6097975" y="610025"/>
            <a:ext cx="2266500" cy="3693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Métricas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5992075" y="2160250"/>
            <a:ext cx="2710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  <a:r>
              <a:rPr b="1" lang="es" sz="29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19 </a:t>
            </a:r>
            <a:r>
              <a:rPr b="1" lang="es" sz="29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r>
              <a:rPr b="1" lang="es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días de predicción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Error absoluto medio porcentual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135" y="0"/>
            <a:ext cx="139773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5">
            <a:alphaModFix/>
          </a:blip>
          <a:srcRect b="0" l="0" r="1835" t="0"/>
          <a:stretch/>
        </p:blipFill>
        <p:spPr>
          <a:xfrm>
            <a:off x="0" y="1189125"/>
            <a:ext cx="5742514" cy="35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6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96" name="Google Shape;396;p26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98" name="Google Shape;3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135" y="0"/>
            <a:ext cx="139773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/>
        </p:nvSpPr>
        <p:spPr>
          <a:xfrm>
            <a:off x="1606625" y="644563"/>
            <a:ext cx="2266500" cy="36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Modelo simple optimizado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6160225" y="644575"/>
            <a:ext cx="2266500" cy="36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sMAPE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5992075" y="2160250"/>
            <a:ext cx="2602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-23</a:t>
            </a:r>
            <a:r>
              <a:rPr b="1" lang="es" sz="29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 %</a:t>
            </a:r>
            <a:r>
              <a:rPr b="1" lang="es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Primeros días de predicción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Error absoluto medio porcentual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5">
            <a:alphaModFix/>
          </a:blip>
          <a:srcRect b="0" l="0" r="4196" t="0"/>
          <a:stretch/>
        </p:blipFill>
        <p:spPr>
          <a:xfrm>
            <a:off x="0" y="1161911"/>
            <a:ext cx="5992075" cy="339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7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08" name="Google Shape;408;p27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10" name="Google Shape;410;p27"/>
          <p:cNvSpPr txBox="1"/>
          <p:nvPr/>
        </p:nvSpPr>
        <p:spPr>
          <a:xfrm>
            <a:off x="1214800" y="584825"/>
            <a:ext cx="3034500" cy="3693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Modelo con </a:t>
            </a: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días</a:t>
            </a: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holidays optimizado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6097975" y="584825"/>
            <a:ext cx="2266500" cy="3693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Métrica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5992075" y="2160250"/>
            <a:ext cx="2656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20-23</a:t>
            </a:r>
            <a:r>
              <a:rPr b="1" lang="es" sz="29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r>
              <a:rPr b="1" lang="es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días de predicción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Error absoluto medio porcentual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3" name="Google Shape;4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135" y="0"/>
            <a:ext cx="139773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 rotWithShape="1">
          <a:blip r:embed="rId5">
            <a:alphaModFix/>
          </a:blip>
          <a:srcRect b="3698" l="0" r="3072" t="0"/>
          <a:stretch/>
        </p:blipFill>
        <p:spPr>
          <a:xfrm>
            <a:off x="0" y="1209275"/>
            <a:ext cx="5894059" cy="35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8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22" name="Google Shape;422;p28"/>
          <p:cNvSpPr txBox="1"/>
          <p:nvPr/>
        </p:nvSpPr>
        <p:spPr>
          <a:xfrm>
            <a:off x="6514100" y="732525"/>
            <a:ext cx="2266500" cy="3693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Modelo con días festivos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3" name="Google Shape;4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135" y="0"/>
            <a:ext cx="139773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77350"/>
            <a:ext cx="9143999" cy="344649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 txBox="1"/>
          <p:nvPr/>
        </p:nvSpPr>
        <p:spPr>
          <a:xfrm>
            <a:off x="0" y="717075"/>
            <a:ext cx="3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Comparación de Métricas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6" name="Google Shape;426;p28"/>
          <p:cNvCxnSpPr>
            <a:stCxn id="425" idx="3"/>
            <a:endCxn id="422" idx="1"/>
          </p:cNvCxnSpPr>
          <p:nvPr/>
        </p:nvCxnSpPr>
        <p:spPr>
          <a:xfrm>
            <a:off x="3353400" y="917175"/>
            <a:ext cx="316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32" name="Google Shape;432;p29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34" name="Google Shape;434;p29"/>
          <p:cNvSpPr txBox="1"/>
          <p:nvPr/>
        </p:nvSpPr>
        <p:spPr>
          <a:xfrm>
            <a:off x="543450" y="2007700"/>
            <a:ext cx="2266500" cy="3693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Modelo con días festivos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0" y="1411050"/>
            <a:ext cx="3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Componentes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4">
            <a:alphaModFix/>
          </a:blip>
          <a:srcRect b="6396" l="0" r="3920" t="11696"/>
          <a:stretch/>
        </p:blipFill>
        <p:spPr>
          <a:xfrm>
            <a:off x="2900775" y="-6249"/>
            <a:ext cx="6243226" cy="47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0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42" name="Google Shape;442;p30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Deploy del Modelo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44" name="Google Shape;444;p30"/>
          <p:cNvGrpSpPr/>
          <p:nvPr/>
        </p:nvGrpSpPr>
        <p:grpSpPr>
          <a:xfrm>
            <a:off x="201217" y="537180"/>
            <a:ext cx="8742469" cy="4088577"/>
            <a:chOff x="201213" y="296300"/>
            <a:chExt cx="8942788" cy="4253175"/>
          </a:xfrm>
        </p:grpSpPr>
        <p:pic>
          <p:nvPicPr>
            <p:cNvPr id="445" name="Google Shape;4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9800" y="3402410"/>
              <a:ext cx="1844398" cy="1078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0"/>
            <p:cNvPicPr preferRelativeResize="0"/>
            <p:nvPr/>
          </p:nvPicPr>
          <p:blipFill rotWithShape="1">
            <a:blip r:embed="rId5">
              <a:alphaModFix/>
            </a:blip>
            <a:srcRect b="0" l="27880" r="27942" t="0"/>
            <a:stretch/>
          </p:blipFill>
          <p:spPr>
            <a:xfrm>
              <a:off x="465049" y="2681849"/>
              <a:ext cx="974175" cy="1157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5037" y="1682212"/>
              <a:ext cx="974175" cy="97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0"/>
            <p:cNvPicPr preferRelativeResize="0"/>
            <p:nvPr/>
          </p:nvPicPr>
          <p:blipFill rotWithShape="1">
            <a:blip r:embed="rId7">
              <a:alphaModFix/>
            </a:blip>
            <a:srcRect b="7368" l="37296" r="37780" t="6750"/>
            <a:stretch/>
          </p:blipFill>
          <p:spPr>
            <a:xfrm>
              <a:off x="3897083" y="1884713"/>
              <a:ext cx="1349831" cy="1375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9" name="Google Shape;449;p30"/>
            <p:cNvCxnSpPr>
              <a:stCxn id="447" idx="3"/>
              <a:endCxn id="448" idx="1"/>
            </p:cNvCxnSpPr>
            <p:nvPr/>
          </p:nvCxnSpPr>
          <p:spPr>
            <a:xfrm>
              <a:off x="1409212" y="2169299"/>
              <a:ext cx="2487900" cy="40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50" name="Google Shape;450;p30"/>
            <p:cNvCxnSpPr>
              <a:stCxn id="446" idx="3"/>
              <a:endCxn id="448" idx="1"/>
            </p:cNvCxnSpPr>
            <p:nvPr/>
          </p:nvCxnSpPr>
          <p:spPr>
            <a:xfrm flipH="1" rot="10800000">
              <a:off x="1439224" y="2572787"/>
              <a:ext cx="2457900" cy="687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pic>
          <p:nvPicPr>
            <p:cNvPr id="451" name="Google Shape;45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15425" y="855600"/>
              <a:ext cx="825075" cy="82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29975" y="1680664"/>
              <a:ext cx="2814025" cy="17840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3" name="Google Shape;453;p30"/>
            <p:cNvCxnSpPr>
              <a:stCxn id="448" idx="0"/>
              <a:endCxn id="451" idx="1"/>
            </p:cNvCxnSpPr>
            <p:nvPr/>
          </p:nvCxnSpPr>
          <p:spPr>
            <a:xfrm rot="-5400000">
              <a:off x="4635448" y="1204763"/>
              <a:ext cx="616500" cy="7434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454" name="Google Shape;454;p30"/>
            <p:cNvCxnSpPr>
              <a:endCxn id="452" idx="1"/>
            </p:cNvCxnSpPr>
            <p:nvPr/>
          </p:nvCxnSpPr>
          <p:spPr>
            <a:xfrm flipH="1" rot="10800000">
              <a:off x="5237375" y="2572690"/>
              <a:ext cx="1092600" cy="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" name="Google Shape;455;p30"/>
            <p:cNvCxnSpPr>
              <a:stCxn id="451" idx="2"/>
            </p:cNvCxnSpPr>
            <p:nvPr/>
          </p:nvCxnSpPr>
          <p:spPr>
            <a:xfrm>
              <a:off x="5727963" y="1680675"/>
              <a:ext cx="19800" cy="89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456" name="Google Shape;456;p30"/>
            <p:cNvSpPr txBox="1"/>
            <p:nvPr/>
          </p:nvSpPr>
          <p:spPr>
            <a:xfrm>
              <a:off x="6414588" y="3519650"/>
              <a:ext cx="26448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Predicción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Plotly + Stremlit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7" name="Google Shape;457;p30"/>
            <p:cNvSpPr txBox="1"/>
            <p:nvPr/>
          </p:nvSpPr>
          <p:spPr>
            <a:xfrm>
              <a:off x="5147036" y="296300"/>
              <a:ext cx="11817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Modelo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cargado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8" name="Google Shape;458;p30"/>
            <p:cNvSpPr txBox="1"/>
            <p:nvPr/>
          </p:nvSpPr>
          <p:spPr>
            <a:xfrm>
              <a:off x="1951924" y="1553700"/>
              <a:ext cx="11817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Carga del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Modelo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9" name="Google Shape;459;p30"/>
            <p:cNvSpPr txBox="1"/>
            <p:nvPr/>
          </p:nvSpPr>
          <p:spPr>
            <a:xfrm>
              <a:off x="2021350" y="2952886"/>
              <a:ext cx="1293600" cy="6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Extracción de DB Azure</a:t>
              </a:r>
              <a:endPara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460" name="Google Shape;460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940725" y="4018625"/>
              <a:ext cx="1592550" cy="53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30"/>
            <p:cNvSpPr txBox="1"/>
            <p:nvPr/>
          </p:nvSpPr>
          <p:spPr>
            <a:xfrm>
              <a:off x="201213" y="3865000"/>
              <a:ext cx="14418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Datos Reales</a:t>
              </a:r>
              <a:endParaRPr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1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67" name="Google Shape;467;p31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Deploy del Modelo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1593000" y="2904429"/>
            <a:ext cx="5957975" cy="643500"/>
            <a:chOff x="1593000" y="2322568"/>
            <a:chExt cx="5957975" cy="643500"/>
          </a:xfrm>
        </p:grpSpPr>
        <p:sp>
          <p:nvSpPr>
            <p:cNvPr id="60" name="Google Shape;60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Análisis de datos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Contexto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Dashboard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de KPIs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1593000" y="2249562"/>
            <a:ext cx="5957975" cy="643500"/>
            <a:chOff x="1593000" y="2322568"/>
            <a:chExt cx="5957975" cy="643500"/>
          </a:xfrm>
        </p:grpSpPr>
        <p:sp>
          <p:nvSpPr>
            <p:cNvPr id="68" name="Google Shape;68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Modelo Forecasting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593000" y="1594669"/>
            <a:ext cx="5957975" cy="643500"/>
            <a:chOff x="1593000" y="2322568"/>
            <a:chExt cx="5957975" cy="643500"/>
          </a:xfrm>
        </p:grpSpPr>
        <p:sp>
          <p:nvSpPr>
            <p:cNvPr id="76" name="Google Shape;76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Ingeniería de datos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Workflow - Ciclo de vida del Dato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Escalabilidad on 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1593000" y="939810"/>
            <a:ext cx="5957975" cy="643500"/>
            <a:chOff x="1593000" y="2322568"/>
            <a:chExt cx="5957975" cy="643500"/>
          </a:xfrm>
        </p:grpSpPr>
        <p:sp>
          <p:nvSpPr>
            <p:cNvPr id="84" name="Google Shape;84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Metodología de trabajo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Marco de trabajo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Stakeholders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Equipo y roles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" name="Google Shape;91;p14"/>
          <p:cNvSpPr/>
          <p:nvPr/>
        </p:nvSpPr>
        <p:spPr>
          <a:xfrm>
            <a:off x="1593000" y="285825"/>
            <a:ext cx="5958000" cy="6426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Resumen de la Presentación</a:t>
            </a:r>
            <a:endParaRPr sz="23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>
            <a:off x="1593000" y="4214179"/>
            <a:ext cx="5957975" cy="643500"/>
            <a:chOff x="1593000" y="2322568"/>
            <a:chExt cx="5957975" cy="643500"/>
          </a:xfrm>
        </p:grpSpPr>
        <p:sp>
          <p:nvSpPr>
            <p:cNvPr id="94" name="Google Shape;94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1593000" y="3559312"/>
            <a:ext cx="5957975" cy="643500"/>
            <a:chOff x="1593000" y="2322568"/>
            <a:chExt cx="5957975" cy="643500"/>
          </a:xfrm>
        </p:grpSpPr>
        <p:sp>
          <p:nvSpPr>
            <p:cNvPr id="102" name="Google Shape;102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Producto Digital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Landing MVP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32"/>
          <p:cNvGrpSpPr/>
          <p:nvPr/>
        </p:nvGrpSpPr>
        <p:grpSpPr>
          <a:xfrm>
            <a:off x="1593000" y="2949704"/>
            <a:ext cx="5957975" cy="643500"/>
            <a:chOff x="1593000" y="2322568"/>
            <a:chExt cx="5957975" cy="643500"/>
          </a:xfrm>
        </p:grpSpPr>
        <p:sp>
          <p:nvSpPr>
            <p:cNvPr id="474" name="Google Shape;474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Análisis de datos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Contexto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Dashboard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de KPIs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1" name="Google Shape;481;p32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2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483" name="Google Shape;483;p32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484" name="Google Shape;484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1" name="Google Shape;491;p32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492" name="Google Shape;492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99" name="Google Shape;499;p32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500" name="Google Shape;500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07" name="Google Shape;507;p32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508" name="Google Shape;508;p32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509" name="Google Shape;509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16" name="Google Shape;516;p32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517" name="Google Shape;517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1" y="251734"/>
            <a:ext cx="7560000" cy="42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228400"/>
            <a:ext cx="7560001" cy="42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245638"/>
            <a:ext cx="7560000" cy="42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239738"/>
            <a:ext cx="7560000" cy="42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226225"/>
            <a:ext cx="7560001" cy="424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8"/>
          <p:cNvGrpSpPr/>
          <p:nvPr/>
        </p:nvGrpSpPr>
        <p:grpSpPr>
          <a:xfrm>
            <a:off x="-2" y="0"/>
            <a:ext cx="631154" cy="369985"/>
            <a:chOff x="-12" y="0"/>
            <a:chExt cx="1844402" cy="400200"/>
          </a:xfrm>
        </p:grpSpPr>
        <p:sp>
          <p:nvSpPr>
            <p:cNvPr id="554" name="Google Shape;554;p38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chemeClr val="lt1"/>
                  </a:solidFill>
                </a:rPr>
                <a:t>Link</a:t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556" name="Google Shape;5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00" y="264763"/>
            <a:ext cx="7560001" cy="424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39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562" name="Google Shape;562;p39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Recomendaciones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64" name="Google Shape;564;p39"/>
          <p:cNvPicPr preferRelativeResize="0"/>
          <p:nvPr/>
        </p:nvPicPr>
        <p:blipFill rotWithShape="1">
          <a:blip r:embed="rId4">
            <a:alphaModFix/>
          </a:blip>
          <a:srcRect b="0" l="0" r="0" t="3025"/>
          <a:stretch/>
        </p:blipFill>
        <p:spPr>
          <a:xfrm>
            <a:off x="2922650" y="1726338"/>
            <a:ext cx="3515375" cy="22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9"/>
          <p:cNvSpPr txBox="1"/>
          <p:nvPr/>
        </p:nvSpPr>
        <p:spPr>
          <a:xfrm>
            <a:off x="621750" y="1083050"/>
            <a:ext cx="790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stablecer un hub de distribución en un punto medio entre los clientes del Centro, Nordeste y Norte. Prestemos atención a donde se encuentra ubicado ese punto medio.</a:t>
            </a:r>
            <a:endParaRPr/>
          </a:p>
        </p:txBody>
      </p:sp>
      <p:sp>
        <p:nvSpPr>
          <p:cNvPr id="566" name="Google Shape;566;p39"/>
          <p:cNvSpPr txBox="1"/>
          <p:nvPr/>
        </p:nvSpPr>
        <p:spPr>
          <a:xfrm>
            <a:off x="679988" y="4114775"/>
            <a:ext cx="80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 es, cerca de Bahía, un estado que se nombró bastante durante este informe ya que principalmente concentra gran parte de la población de Brasil y es uno de los que más sufre los retrasos en las entregas</a:t>
            </a:r>
            <a:endParaRPr/>
          </a:p>
        </p:txBody>
      </p:sp>
      <p:sp>
        <p:nvSpPr>
          <p:cNvPr id="567" name="Google Shape;567;p39"/>
          <p:cNvSpPr txBox="1"/>
          <p:nvPr/>
        </p:nvSpPr>
        <p:spPr>
          <a:xfrm>
            <a:off x="621750" y="578875"/>
            <a:ext cx="790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Estandarizar la diferencia en días entre la fecha de compra y la fecha estimada de llegada del producto por regiones, a fin de medir correctamente cuales se producen dentro y cuáles fuera del plazo.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0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573" name="Google Shape;573;p40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Recomendaciones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41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581" name="Google Shape;581;p41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582" name="Google Shape;582;p4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6" name="Google Shape;586;p4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88" name="Google Shape;588;p4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89" name="Google Shape;589;p41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590" name="Google Shape;590;p4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97" name="Google Shape;597;p41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598" name="Google Shape;598;p4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4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04" name="Google Shape;604;p41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5" name="Google Shape;605;p41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606" name="Google Shape;606;p4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12" name="Google Shape;612;p4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13" name="Google Shape;613;p41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614" name="Google Shape;614;p41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615" name="Google Shape;615;p4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2" name="Google Shape;622;p41"/>
          <p:cNvGrpSpPr/>
          <p:nvPr/>
        </p:nvGrpSpPr>
        <p:grpSpPr>
          <a:xfrm>
            <a:off x="1593000" y="3604587"/>
            <a:ext cx="5957975" cy="643500"/>
            <a:chOff x="1593000" y="2322568"/>
            <a:chExt cx="5957975" cy="643500"/>
          </a:xfrm>
        </p:grpSpPr>
        <p:sp>
          <p:nvSpPr>
            <p:cNvPr id="623" name="Google Shape;623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Producto digital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Landing MVP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1593000" y="939810"/>
            <a:ext cx="5957975" cy="643500"/>
            <a:chOff x="1593000" y="2322568"/>
            <a:chExt cx="5957975" cy="643500"/>
          </a:xfrm>
        </p:grpSpPr>
        <p:sp>
          <p:nvSpPr>
            <p:cNvPr id="114" name="Google Shape;114;p1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Metodología de trabajo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Marco de trabajo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Stakeholders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Equipo y roles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" name="Google Shape;121;p15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1593000" y="285825"/>
            <a:ext cx="5958000" cy="4571854"/>
            <a:chOff x="1593000" y="285825"/>
            <a:chExt cx="5958000" cy="4571854"/>
          </a:xfrm>
        </p:grpSpPr>
        <p:grpSp>
          <p:nvGrpSpPr>
            <p:cNvPr id="123" name="Google Shape;123;p15"/>
            <p:cNvGrpSpPr/>
            <p:nvPr/>
          </p:nvGrpSpPr>
          <p:grpSpPr>
            <a:xfrm>
              <a:off x="1593000" y="2904429"/>
              <a:ext cx="5957975" cy="643500"/>
              <a:chOff x="1593000" y="2322568"/>
              <a:chExt cx="5957975" cy="64350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1" name="Google Shape;131;p15"/>
            <p:cNvGrpSpPr/>
            <p:nvPr/>
          </p:nvGrpSpPr>
          <p:grpSpPr>
            <a:xfrm>
              <a:off x="1593000" y="2249562"/>
              <a:ext cx="5957975" cy="643500"/>
              <a:chOff x="1593000" y="2322568"/>
              <a:chExt cx="5957975" cy="643500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9" name="Google Shape;139;p15"/>
            <p:cNvGrpSpPr/>
            <p:nvPr/>
          </p:nvGrpSpPr>
          <p:grpSpPr>
            <a:xfrm>
              <a:off x="1593000" y="1594669"/>
              <a:ext cx="5957975" cy="643500"/>
              <a:chOff x="1593000" y="2322568"/>
              <a:chExt cx="5957975" cy="64350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7" name="Google Shape;147;p15"/>
            <p:cNvSpPr/>
            <p:nvPr/>
          </p:nvSpPr>
          <p:spPr>
            <a:xfrm>
              <a:off x="1593000" y="285825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1593000" y="4214179"/>
              <a:ext cx="5957975" cy="643500"/>
              <a:chOff x="1593000" y="2322568"/>
              <a:chExt cx="5957975" cy="643500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56" name="Google Shape;156;p15"/>
            <p:cNvGrpSpPr/>
            <p:nvPr/>
          </p:nvGrpSpPr>
          <p:grpSpPr>
            <a:xfrm>
              <a:off x="1593000" y="3559312"/>
              <a:ext cx="5957975" cy="643500"/>
              <a:chOff x="1593000" y="2322568"/>
              <a:chExt cx="5957975" cy="643500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3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43"/>
          <p:cNvGrpSpPr/>
          <p:nvPr/>
        </p:nvGrpSpPr>
        <p:grpSpPr>
          <a:xfrm>
            <a:off x="1593000" y="4259454"/>
            <a:ext cx="5957975" cy="643500"/>
            <a:chOff x="1593000" y="2322568"/>
            <a:chExt cx="5957975" cy="643500"/>
          </a:xfrm>
        </p:grpSpPr>
        <p:sp>
          <p:nvSpPr>
            <p:cNvPr id="640" name="Google Shape;640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1593000" y="331100"/>
            <a:ext cx="5958000" cy="3916987"/>
            <a:chOff x="1593000" y="331100"/>
            <a:chExt cx="5958000" cy="3916987"/>
          </a:xfrm>
        </p:grpSpPr>
        <p:grpSp>
          <p:nvGrpSpPr>
            <p:cNvPr id="648" name="Google Shape;648;p43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649" name="Google Shape;649;p4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4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55" name="Google Shape;655;p4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6" name="Google Shape;656;p43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657" name="Google Shape;657;p4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4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63" name="Google Shape;663;p4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4" name="Google Shape;664;p43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665" name="Google Shape;665;p4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9" name="Google Shape;669;p4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71" name="Google Shape;671;p43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72" name="Google Shape;672;p43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673" name="Google Shape;673;p4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7" name="Google Shape;677;p4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79" name="Google Shape;679;p4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80" name="Google Shape;680;p43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681" name="Google Shape;681;p43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682" name="Google Shape;682;p43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3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3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3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86" name="Google Shape;686;p43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3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88" name="Google Shape;688;p43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5"/>
          <p:cNvSpPr txBox="1"/>
          <p:nvPr/>
        </p:nvSpPr>
        <p:spPr>
          <a:xfrm>
            <a:off x="892750" y="1019900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6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169" name="Google Shape;169;p16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Marco de trabajo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79938" y="950176"/>
            <a:ext cx="7784125" cy="3093875"/>
            <a:chOff x="679938" y="950176"/>
            <a:chExt cx="7784125" cy="3093875"/>
          </a:xfrm>
        </p:grpSpPr>
        <p:pic>
          <p:nvPicPr>
            <p:cNvPr id="172" name="Google Shape;1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38" y="950176"/>
              <a:ext cx="7784125" cy="309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6"/>
            <p:cNvSpPr/>
            <p:nvPr/>
          </p:nvSpPr>
          <p:spPr>
            <a:xfrm>
              <a:off x="4943975" y="2756750"/>
              <a:ext cx="235800" cy="188700"/>
            </a:xfrm>
            <a:prstGeom prst="rect">
              <a:avLst/>
            </a:prstGeom>
            <a:solidFill>
              <a:srgbClr val="F7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7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179" name="Google Shape;179;p17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Stakeholders</a:t>
              </a:r>
              <a:endParaRPr>
                <a:solidFill>
                  <a:srgbClr val="EEEEEE"/>
                </a:solidFill>
              </a:endParaRPr>
            </a:p>
          </p:txBody>
        </p:sp>
      </p:grpSp>
      <p:pic>
        <p:nvPicPr>
          <p:cNvPr id="181" name="Google Shape;1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4213" y="804875"/>
            <a:ext cx="2495575" cy="2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525" y="1073325"/>
            <a:ext cx="2183075" cy="22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3649813" y="3300375"/>
            <a:ext cx="1844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FFD966"/>
                </a:solidFill>
                <a:latin typeface="DM Sans"/>
                <a:ea typeface="DM Sans"/>
                <a:cs typeface="DM Sans"/>
                <a:sym typeface="DM Sans"/>
              </a:rPr>
              <a:t>Juliana Aragón</a:t>
            </a:r>
            <a:endParaRPr b="1" sz="1600">
              <a:solidFill>
                <a:srgbClr val="FFD9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Product Owner (PO)</a:t>
            </a:r>
            <a:endParaRPr sz="12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6184264" y="3300375"/>
            <a:ext cx="20136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FFD966"/>
                </a:solidFill>
                <a:latin typeface="DM Sans"/>
                <a:ea typeface="DM Sans"/>
                <a:cs typeface="DM Sans"/>
                <a:sym typeface="DM Sans"/>
              </a:rPr>
              <a:t>Leandro Franchina</a:t>
            </a:r>
            <a:endParaRPr b="1" sz="1600">
              <a:solidFill>
                <a:srgbClr val="FFD9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Scrum Master</a:t>
            </a:r>
            <a:endParaRPr sz="12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Henry Mentor (HM)</a:t>
            </a:r>
            <a:endParaRPr sz="12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200100" y="3300375"/>
            <a:ext cx="18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0E65F0"/>
                </a:solidFill>
                <a:latin typeface="DM Sans"/>
                <a:ea typeface="DM Sans"/>
                <a:cs typeface="DM Sans"/>
                <a:sym typeface="DM Sans"/>
              </a:rPr>
              <a:t>Cliente</a:t>
            </a:r>
            <a:endParaRPr sz="12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049" y="1945850"/>
            <a:ext cx="1354500" cy="13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8"/>
          <p:cNvGrpSpPr/>
          <p:nvPr/>
        </p:nvGrpSpPr>
        <p:grpSpPr>
          <a:xfrm>
            <a:off x="1320290" y="-56"/>
            <a:ext cx="6065004" cy="5143370"/>
            <a:chOff x="1896063" y="212550"/>
            <a:chExt cx="5221250" cy="4458925"/>
          </a:xfrm>
        </p:grpSpPr>
        <p:pic>
          <p:nvPicPr>
            <p:cNvPr id="192" name="Google Shape;192;p18"/>
            <p:cNvPicPr preferRelativeResize="0"/>
            <p:nvPr/>
          </p:nvPicPr>
          <p:blipFill rotWithShape="1">
            <a:blip r:embed="rId3">
              <a:alphaModFix amt="6000"/>
            </a:blip>
            <a:srcRect b="7697" l="0" r="0" t="0"/>
            <a:stretch/>
          </p:blipFill>
          <p:spPr>
            <a:xfrm>
              <a:off x="5816872" y="212550"/>
              <a:ext cx="591936" cy="6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8"/>
            <p:cNvPicPr preferRelativeResize="0"/>
            <p:nvPr/>
          </p:nvPicPr>
          <p:blipFill rotWithShape="1">
            <a:blip r:embed="rId4">
              <a:alphaModFix amt="6000"/>
            </a:blip>
            <a:srcRect b="19656" l="6999" r="7008" t="19185"/>
            <a:stretch/>
          </p:blipFill>
          <p:spPr>
            <a:xfrm>
              <a:off x="3214419" y="1213687"/>
              <a:ext cx="917176" cy="650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8"/>
            <p:cNvPicPr preferRelativeResize="0"/>
            <p:nvPr/>
          </p:nvPicPr>
          <p:blipFill>
            <a:blip r:embed="rId5">
              <a:alphaModFix amt="6000"/>
            </a:blip>
            <a:stretch>
              <a:fillRect/>
            </a:stretch>
          </p:blipFill>
          <p:spPr>
            <a:xfrm>
              <a:off x="4708429" y="1399624"/>
              <a:ext cx="1274174" cy="278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8"/>
            <p:cNvPicPr preferRelativeResize="0"/>
            <p:nvPr/>
          </p:nvPicPr>
          <p:blipFill rotWithShape="1">
            <a:blip r:embed="rId6">
              <a:alphaModFix amt="6000"/>
            </a:blip>
            <a:srcRect b="13247" l="15720" r="14070" t="0"/>
            <a:stretch/>
          </p:blipFill>
          <p:spPr>
            <a:xfrm>
              <a:off x="6559431" y="1194556"/>
              <a:ext cx="557882" cy="68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8"/>
            <p:cNvPicPr preferRelativeResize="0"/>
            <p:nvPr/>
          </p:nvPicPr>
          <p:blipFill>
            <a:blip r:embed="rId7">
              <a:alphaModFix amt="6000"/>
            </a:blip>
            <a:stretch>
              <a:fillRect/>
            </a:stretch>
          </p:blipFill>
          <p:spPr>
            <a:xfrm>
              <a:off x="4987751" y="2149004"/>
              <a:ext cx="715527" cy="650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8"/>
            <p:cNvPicPr preferRelativeResize="0"/>
            <p:nvPr/>
          </p:nvPicPr>
          <p:blipFill>
            <a:blip r:embed="rId8">
              <a:alphaModFix amt="6000"/>
            </a:blip>
            <a:stretch>
              <a:fillRect/>
            </a:stretch>
          </p:blipFill>
          <p:spPr>
            <a:xfrm>
              <a:off x="3094087" y="4020998"/>
              <a:ext cx="1157857" cy="650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9">
              <a:alphaModFix amt="6000"/>
            </a:blip>
            <a:srcRect b="7278" l="0" r="0" t="5240"/>
            <a:stretch/>
          </p:blipFill>
          <p:spPr>
            <a:xfrm>
              <a:off x="1896063" y="1213683"/>
              <a:ext cx="741546" cy="650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10">
              <a:alphaModFix amt="6000"/>
            </a:blip>
            <a:stretch>
              <a:fillRect/>
            </a:stretch>
          </p:blipFill>
          <p:spPr>
            <a:xfrm>
              <a:off x="3035923" y="2384614"/>
              <a:ext cx="1274174" cy="2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 rotWithShape="1">
            <a:blip r:embed="rId11">
              <a:alphaModFix amt="6000"/>
            </a:blip>
            <a:srcRect b="13552" l="0" r="0" t="11529"/>
            <a:stretch/>
          </p:blipFill>
          <p:spPr>
            <a:xfrm>
              <a:off x="4708421" y="4086818"/>
              <a:ext cx="1178522" cy="518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8"/>
            <p:cNvPicPr preferRelativeResize="0"/>
            <p:nvPr/>
          </p:nvPicPr>
          <p:blipFill>
            <a:blip r:embed="rId12">
              <a:alphaModFix amt="6000"/>
            </a:blip>
            <a:stretch>
              <a:fillRect/>
            </a:stretch>
          </p:blipFill>
          <p:spPr>
            <a:xfrm>
              <a:off x="4170494" y="212553"/>
              <a:ext cx="650479" cy="65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8"/>
            <p:cNvPicPr preferRelativeResize="0"/>
            <p:nvPr/>
          </p:nvPicPr>
          <p:blipFill>
            <a:blip r:embed="rId13">
              <a:alphaModFix amt="6000"/>
            </a:blip>
            <a:stretch>
              <a:fillRect/>
            </a:stretch>
          </p:blipFill>
          <p:spPr>
            <a:xfrm>
              <a:off x="3890509" y="3171482"/>
              <a:ext cx="1255041" cy="477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8"/>
            <p:cNvPicPr preferRelativeResize="0"/>
            <p:nvPr/>
          </p:nvPicPr>
          <p:blipFill>
            <a:blip r:embed="rId14">
              <a:alphaModFix amt="6000"/>
            </a:blip>
            <a:stretch>
              <a:fillRect/>
            </a:stretch>
          </p:blipFill>
          <p:spPr>
            <a:xfrm>
              <a:off x="2130923" y="3226844"/>
              <a:ext cx="1274173" cy="366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8"/>
            <p:cNvPicPr preferRelativeResize="0"/>
            <p:nvPr/>
          </p:nvPicPr>
          <p:blipFill>
            <a:blip r:embed="rId15">
              <a:alphaModFix amt="6000"/>
            </a:blip>
            <a:stretch>
              <a:fillRect/>
            </a:stretch>
          </p:blipFill>
          <p:spPr>
            <a:xfrm>
              <a:off x="5630962" y="3150837"/>
              <a:ext cx="963762" cy="5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8"/>
            <p:cNvPicPr preferRelativeResize="0"/>
            <p:nvPr/>
          </p:nvPicPr>
          <p:blipFill>
            <a:blip r:embed="rId16">
              <a:alphaModFix amt="6000"/>
            </a:blip>
            <a:stretch>
              <a:fillRect/>
            </a:stretch>
          </p:blipFill>
          <p:spPr>
            <a:xfrm>
              <a:off x="2353312" y="377613"/>
              <a:ext cx="829400" cy="320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66075" y="1109425"/>
            <a:ext cx="1210125" cy="1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37250" y="1109425"/>
            <a:ext cx="1210125" cy="1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01625" y="79888"/>
            <a:ext cx="1210126" cy="12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71450" y="3194200"/>
            <a:ext cx="1210125" cy="1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951000" y="3194201"/>
            <a:ext cx="1210124" cy="12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22">
            <a:alphaModFix/>
          </a:blip>
          <a:srcRect b="0" l="0" r="66114" t="0"/>
          <a:stretch/>
        </p:blipFill>
        <p:spPr>
          <a:xfrm>
            <a:off x="8513225" y="79888"/>
            <a:ext cx="484773" cy="47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18"/>
          <p:cNvGrpSpPr/>
          <p:nvPr/>
        </p:nvGrpSpPr>
        <p:grpSpPr>
          <a:xfrm>
            <a:off x="1655788" y="1353850"/>
            <a:ext cx="5591613" cy="3650450"/>
            <a:chOff x="1655788" y="1353850"/>
            <a:chExt cx="5591613" cy="3650450"/>
          </a:xfrm>
        </p:grpSpPr>
        <p:sp>
          <p:nvSpPr>
            <p:cNvPr id="213" name="Google Shape;213;p18"/>
            <p:cNvSpPr txBox="1"/>
            <p:nvPr/>
          </p:nvSpPr>
          <p:spPr>
            <a:xfrm>
              <a:off x="1655788" y="2409850"/>
              <a:ext cx="14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Emmanuel Corral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Analista Funcional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3901588" y="1353850"/>
              <a:ext cx="12102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Melina Griffo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PM - Data Engineer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6037200" y="2409850"/>
              <a:ext cx="121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Isaac Peña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Engineer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4971413" y="4481100"/>
              <a:ext cx="121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Julio Postigo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Analyst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2874613" y="4444775"/>
              <a:ext cx="136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Nicolás Lazarte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Scientist</a:t>
              </a:r>
              <a:endParaRPr>
                <a:solidFill>
                  <a:srgbClr val="F1C232"/>
                </a:solidFill>
              </a:endParaRPr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19" name="Google Shape;219;p18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Equipo de trabajo</a:t>
              </a:r>
              <a:endParaRPr>
                <a:solidFill>
                  <a:srgbClr val="EEEEE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9"/>
          <p:cNvGrpSpPr/>
          <p:nvPr/>
        </p:nvGrpSpPr>
        <p:grpSpPr>
          <a:xfrm>
            <a:off x="1593000" y="1639944"/>
            <a:ext cx="5957975" cy="643500"/>
            <a:chOff x="1593000" y="2322568"/>
            <a:chExt cx="5957975" cy="643500"/>
          </a:xfrm>
        </p:grpSpPr>
        <p:sp>
          <p:nvSpPr>
            <p:cNvPr id="226" name="Google Shape;226;p1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Ingeniería de datos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Workflow - Ciclo de vida del Dato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Escalabilidad on 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3" name="Google Shape;233;p19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19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235" name="Google Shape;235;p19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236" name="Google Shape;236;p19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3" name="Google Shape;243;p19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244" name="Google Shape;244;p19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1" name="Google Shape;251;p19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252" name="Google Shape;252;p19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9" name="Google Shape;259;p19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260" name="Google Shape;260;p19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8" name="Google Shape;268;p19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269" name="Google Shape;269;p19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0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81" name="Google Shape;281;p20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Workflow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283" name="Google Shape;283;p20"/>
          <p:cNvGrpSpPr/>
          <p:nvPr/>
        </p:nvGrpSpPr>
        <p:grpSpPr>
          <a:xfrm>
            <a:off x="729904" y="518139"/>
            <a:ext cx="7684219" cy="4031355"/>
            <a:chOff x="1250100" y="492875"/>
            <a:chExt cx="6643800" cy="4157750"/>
          </a:xfrm>
        </p:grpSpPr>
        <p:pic>
          <p:nvPicPr>
            <p:cNvPr id="284" name="Google Shape;28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100" y="492875"/>
              <a:ext cx="6643800" cy="41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0"/>
            <p:cNvPicPr preferRelativeResize="0"/>
            <p:nvPr/>
          </p:nvPicPr>
          <p:blipFill rotWithShape="1">
            <a:blip r:embed="rId5">
              <a:alphaModFix/>
            </a:blip>
            <a:srcRect b="7697" l="0" r="0" t="0"/>
            <a:stretch/>
          </p:blipFill>
          <p:spPr>
            <a:xfrm>
              <a:off x="3461950" y="1645775"/>
              <a:ext cx="237349" cy="260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12200" y="2031150"/>
              <a:ext cx="210225" cy="21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1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92" name="Google Shape;292;p21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Escalabilidad</a:t>
              </a:r>
              <a:endParaRPr>
                <a:solidFill>
                  <a:srgbClr val="EEEEEE"/>
                </a:solidFill>
              </a:endParaRPr>
            </a:p>
          </p:txBody>
        </p:sp>
      </p:grpSp>
      <p:pic>
        <p:nvPicPr>
          <p:cNvPr id="294" name="Google Shape;2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025" y="733975"/>
            <a:ext cx="6765950" cy="34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18B2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